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Calibri (MS)" charset="1" panose="020F0502020204030204"/>
      <p:regular r:id="rId30"/>
    </p:embeddedFont>
    <p:embeddedFont>
      <p:font typeface="HK Grotesk" charset="1" panose="00000500000000000000"/>
      <p:regular r:id="rId31"/>
    </p:embeddedFont>
    <p:embeddedFont>
      <p:font typeface="HK Grotesk Bold" charset="1" panose="00000800000000000000"/>
      <p:regular r:id="rId32"/>
    </p:embeddedFont>
    <p:embeddedFont>
      <p:font typeface="HK Grotesk Light" charset="1" panose="00000400000000000000"/>
      <p:regular r:id="rId33"/>
    </p:embeddedFont>
    <p:embeddedFont>
      <p:font typeface="Aptos" charset="1" panose="020B0004020202020204"/>
      <p:regular r:id="rId34"/>
    </p:embeddedFont>
    <p:embeddedFont>
      <p:font typeface="Aptos Bold" charset="1" panose="020B0004020202020204"/>
      <p:regular r:id="rId35"/>
    </p:embeddedFont>
    <p:embeddedFont>
      <p:font typeface="Canva Sans Bold" charset="1" panose="020B0803030501040103"/>
      <p:regular r:id="rId36"/>
    </p:embeddedFont>
    <p:embeddedFont>
      <p:font typeface="Canva Sans" charset="1" panose="020B0503030501040103"/>
      <p:regular r:id="rId37"/>
    </p:embeddedFont>
    <p:embeddedFont>
      <p:font typeface="Helveticish" charset="1" panose="020B060402020202020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9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87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9340" y="356504"/>
            <a:ext cx="1818466" cy="1183049"/>
            <a:chOff x="0" y="0"/>
            <a:chExt cx="2424622" cy="15773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24684" cy="1577340"/>
            </a:xfrm>
            <a:custGeom>
              <a:avLst/>
              <a:gdLst/>
              <a:ahLst/>
              <a:cxnLst/>
              <a:rect r="r" b="b" t="t" l="l"/>
              <a:pathLst>
                <a:path h="1577340" w="2424684">
                  <a:moveTo>
                    <a:pt x="0" y="0"/>
                  </a:moveTo>
                  <a:lnTo>
                    <a:pt x="2424684" y="0"/>
                  </a:lnTo>
                  <a:lnTo>
                    <a:pt x="2424684" y="1577340"/>
                  </a:lnTo>
                  <a:lnTo>
                    <a:pt x="0" y="1577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388" b="-25496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49340" y="1646030"/>
            <a:ext cx="17333278" cy="210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42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WIPRO NGA Program – DWS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9340" y="4998579"/>
            <a:ext cx="10170478" cy="776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8"/>
              </a:lnSpc>
            </a:pPr>
            <a:r>
              <a:rPr lang="en-US" sz="3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Capstone Project Presentation – 17th June &amp; 18ᵗʰ June   2025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9339" y="9153525"/>
            <a:ext cx="6259402" cy="38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b="true" sz="1999" spc="19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www.rpsconsulting.in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9339" y="7677840"/>
            <a:ext cx="10170478" cy="45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8"/>
              </a:lnSpc>
            </a:pPr>
            <a:r>
              <a:rPr lang="en-US" sz="3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Presented by -  28945 - Pravin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9340" y="6291084"/>
            <a:ext cx="15170857" cy="87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8"/>
              </a:lnSpc>
            </a:pPr>
            <a:r>
              <a:rPr lang="en-US" sz="3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Project Title Here - Create Language-Specific MST Transforms to Localize the Installer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96368" y="1028700"/>
            <a:ext cx="15544800" cy="7610168"/>
          </a:xfrm>
          <a:custGeom>
            <a:avLst/>
            <a:gdLst/>
            <a:ahLst/>
            <a:cxnLst/>
            <a:rect r="r" b="b" t="t" l="l"/>
            <a:pathLst>
              <a:path h="7610168" w="15544800">
                <a:moveTo>
                  <a:pt x="0" y="0"/>
                </a:moveTo>
                <a:lnTo>
                  <a:pt x="15544800" y="0"/>
                </a:lnTo>
                <a:lnTo>
                  <a:pt x="15544800" y="7610168"/>
                </a:lnTo>
                <a:lnTo>
                  <a:pt x="0" y="7610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90" t="-24703" r="-7400" b="-3154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4189" y="3643822"/>
            <a:ext cx="5750181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73" indent="-259086" lvl="1">
              <a:lnSpc>
                <a:spcPts val="2880"/>
              </a:lnSpc>
              <a:buFont typeface="Arial"/>
              <a:buChar char="•"/>
            </a:pPr>
            <a:r>
              <a:rPr lang="en-US" b="true" sz="2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Choose the msi file and load it into the  </a:t>
            </a:r>
            <a:r>
              <a:rPr lang="en-US" b="true" sz="24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ORCA Dashboard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2945" y="9596826"/>
            <a:ext cx="968649" cy="634405"/>
            <a:chOff x="0" y="0"/>
            <a:chExt cx="1291532" cy="845874"/>
          </a:xfrm>
        </p:grpSpPr>
        <p:sp>
          <p:nvSpPr>
            <p:cNvPr name="Freeform 5" id="5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4" b="-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637135" y="9580243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83830" y="1028700"/>
            <a:ext cx="15544800" cy="8051230"/>
          </a:xfrm>
          <a:custGeom>
            <a:avLst/>
            <a:gdLst/>
            <a:ahLst/>
            <a:cxnLst/>
            <a:rect r="r" b="b" t="t" l="l"/>
            <a:pathLst>
              <a:path h="8051230" w="15544800">
                <a:moveTo>
                  <a:pt x="0" y="0"/>
                </a:moveTo>
                <a:lnTo>
                  <a:pt x="15544800" y="0"/>
                </a:lnTo>
                <a:lnTo>
                  <a:pt x="15544800" y="8051230"/>
                </a:lnTo>
                <a:lnTo>
                  <a:pt x="0" y="8051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461" t="-42454" r="-22757" b="-2312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2129" y="2389896"/>
            <a:ext cx="5734582" cy="1758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Orca window is displaying the </a:t>
            </a: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Property table 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of the Chrome.msi file.</a:t>
            </a:r>
          </a:p>
          <a:p>
            <a:pPr algn="l">
              <a:lnSpc>
                <a:spcPts val="2800"/>
              </a:lnSpc>
            </a:pP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Which then shows the Value assigned with the Properties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5264" y="4653410"/>
            <a:ext cx="6528845" cy="351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This view is typically used for:</a:t>
            </a:r>
          </a:p>
          <a:p>
            <a:pPr algn="l">
              <a:lnSpc>
                <a:spcPts val="2799"/>
              </a:lnSpc>
            </a:pPr>
          </a:p>
          <a:p>
            <a:pPr algn="l" marL="431796" indent="-215898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Customizing MSI behavior</a:t>
            </a:r>
            <a:r>
              <a:rPr lang="en-US" sz="19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 before deployment (e.g., silent install, pre-configured settings).</a:t>
            </a:r>
          </a:p>
          <a:p>
            <a:pPr algn="l">
              <a:lnSpc>
                <a:spcPts val="2799"/>
              </a:lnSpc>
            </a:pPr>
          </a:p>
          <a:p>
            <a:pPr algn="l" marL="431796" indent="-215898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Reading version, product codes, and language</a:t>
            </a:r>
            <a:r>
              <a:rPr lang="en-US" sz="19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 info for enterprise software deployment.</a:t>
            </a:r>
          </a:p>
          <a:p>
            <a:pPr algn="l">
              <a:lnSpc>
                <a:spcPts val="2799"/>
              </a:lnSpc>
            </a:pPr>
          </a:p>
          <a:p>
            <a:pPr algn="l" marL="431796" indent="-215898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Modifying or troubleshooting MSI installs</a:t>
            </a:r>
            <a:r>
              <a:rPr lang="en-US" sz="19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 in a corporate or lab environment.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2945" y="9596826"/>
            <a:ext cx="968649" cy="634405"/>
            <a:chOff x="0" y="0"/>
            <a:chExt cx="1291532" cy="845874"/>
          </a:xfrm>
        </p:grpSpPr>
        <p:sp>
          <p:nvSpPr>
            <p:cNvPr name="Freeform 6" id="6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4" b="-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637135" y="9580243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945" y="9596826"/>
            <a:ext cx="968649" cy="634405"/>
            <a:chOff x="0" y="0"/>
            <a:chExt cx="1291532" cy="845874"/>
          </a:xfrm>
        </p:grpSpPr>
        <p:sp>
          <p:nvSpPr>
            <p:cNvPr name="Freeform 3" id="3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4" b="-6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37135" y="9580243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2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65860" y="598646"/>
            <a:ext cx="15544800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0187C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Creating Language Specific MST Transforms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637135" y="1398075"/>
            <a:ext cx="15544800" cy="7860225"/>
          </a:xfrm>
          <a:custGeom>
            <a:avLst/>
            <a:gdLst/>
            <a:ahLst/>
            <a:cxnLst/>
            <a:rect r="r" b="b" t="t" l="l"/>
            <a:pathLst>
              <a:path h="7860225" w="15544800">
                <a:moveTo>
                  <a:pt x="0" y="0"/>
                </a:moveTo>
                <a:lnTo>
                  <a:pt x="15544801" y="0"/>
                </a:lnTo>
                <a:lnTo>
                  <a:pt x="15544801" y="7860225"/>
                </a:lnTo>
                <a:lnTo>
                  <a:pt x="0" y="7860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256" t="-45086" r="-21841" b="-2313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9708" y="2892981"/>
            <a:ext cx="6597128" cy="4822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7"/>
              </a:lnSpc>
            </a:pPr>
            <a:r>
              <a:rPr lang="en-US" sz="2126" b="true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In the Snapshot </a:t>
            </a:r>
          </a:p>
          <a:p>
            <a:pPr algn="l">
              <a:lnSpc>
                <a:spcPts val="2977"/>
              </a:lnSpc>
            </a:pPr>
          </a:p>
          <a:p>
            <a:pPr algn="l" marL="459099" indent="-229550" lvl="1">
              <a:lnSpc>
                <a:spcPts val="2977"/>
              </a:lnSpc>
              <a:buFont typeface="Arial"/>
              <a:buChar char="•"/>
            </a:pPr>
            <a:r>
              <a:rPr lang="en-US" sz="2126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In the Table section we navigate to the Property </a:t>
            </a:r>
          </a:p>
          <a:p>
            <a:pPr algn="l" marL="459099" indent="-229550" lvl="1">
              <a:lnSpc>
                <a:spcPts val="2977"/>
              </a:lnSpc>
              <a:buFont typeface="Arial"/>
              <a:buChar char="•"/>
            </a:pPr>
            <a:r>
              <a:rPr lang="en-US" sz="2126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Which Displays the Properties </a:t>
            </a:r>
          </a:p>
          <a:p>
            <a:pPr algn="l">
              <a:lnSpc>
                <a:spcPts val="2977"/>
              </a:lnSpc>
            </a:pPr>
          </a:p>
          <a:p>
            <a:pPr algn="l">
              <a:lnSpc>
                <a:spcPts val="2977"/>
              </a:lnSpc>
            </a:pPr>
          </a:p>
          <a:p>
            <a:pPr algn="l">
              <a:lnSpc>
                <a:spcPts val="2977"/>
              </a:lnSpc>
            </a:pPr>
            <a:r>
              <a:rPr lang="en-US" sz="2126" b="true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Where we Edit or Change the Product Language </a:t>
            </a:r>
          </a:p>
          <a:p>
            <a:pPr algn="l">
              <a:lnSpc>
                <a:spcPts val="2977"/>
              </a:lnSpc>
            </a:pPr>
          </a:p>
          <a:p>
            <a:pPr algn="l" marL="459099" indent="-229550" lvl="1">
              <a:lnSpc>
                <a:spcPts val="2977"/>
              </a:lnSpc>
              <a:buFont typeface="Arial"/>
              <a:buChar char="•"/>
            </a:pPr>
            <a:r>
              <a:rPr lang="en-US" sz="2126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English (United States): 1033</a:t>
            </a:r>
          </a:p>
          <a:p>
            <a:pPr algn="l" marL="459099" indent="-229550" lvl="1">
              <a:lnSpc>
                <a:spcPts val="2977"/>
              </a:lnSpc>
              <a:buFont typeface="Arial"/>
              <a:buChar char="•"/>
            </a:pPr>
            <a:r>
              <a:rPr lang="en-US" sz="2126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French (France): 1036</a:t>
            </a:r>
          </a:p>
          <a:p>
            <a:pPr algn="l" marL="459099" indent="-229550" lvl="1">
              <a:lnSpc>
                <a:spcPts val="2977"/>
              </a:lnSpc>
              <a:buFont typeface="Arial"/>
              <a:buChar char="•"/>
            </a:pPr>
            <a:r>
              <a:rPr lang="en-US" sz="2126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German (Germany): 1031</a:t>
            </a:r>
          </a:p>
          <a:p>
            <a:pPr algn="l" marL="459099" indent="-229550" lvl="1">
              <a:lnSpc>
                <a:spcPts val="2977"/>
              </a:lnSpc>
              <a:buFont typeface="Arial"/>
              <a:buChar char="•"/>
            </a:pPr>
            <a:r>
              <a:rPr lang="en-US" sz="2126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Japanese: 1041</a:t>
            </a:r>
          </a:p>
          <a:p>
            <a:pPr algn="l" marL="459099" indent="-229550" lvl="1">
              <a:lnSpc>
                <a:spcPts val="2977"/>
              </a:lnSpc>
              <a:buFont typeface="Arial"/>
              <a:buChar char="•"/>
            </a:pPr>
            <a:r>
              <a:rPr lang="en-US" sz="2126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Spanish (Spain): 3082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945" y="9596826"/>
            <a:ext cx="968649" cy="634405"/>
            <a:chOff x="0" y="0"/>
            <a:chExt cx="1291532" cy="845874"/>
          </a:xfrm>
        </p:grpSpPr>
        <p:sp>
          <p:nvSpPr>
            <p:cNvPr name="Freeform 3" id="3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4" b="-6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37135" y="9580243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2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28664" y="2671660"/>
            <a:ext cx="6657644" cy="364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4"/>
              </a:lnSpc>
            </a:pPr>
          </a:p>
          <a:p>
            <a:pPr algn="l" marL="453385" indent="-226693" lvl="1">
              <a:lnSpc>
                <a:spcPts val="4934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Navigate to the Product Language Property</a:t>
            </a:r>
          </a:p>
          <a:p>
            <a:pPr algn="l" marL="453385" indent="-226693" lvl="1">
              <a:lnSpc>
                <a:spcPts val="4934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Check for the Language code</a:t>
            </a:r>
          </a:p>
          <a:p>
            <a:pPr algn="l" marL="453385" indent="-226693" lvl="1">
              <a:lnSpc>
                <a:spcPts val="4934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In this snapshot the code is 1033</a:t>
            </a:r>
          </a:p>
          <a:p>
            <a:pPr algn="l" marL="453385" indent="-226693" lvl="1">
              <a:lnSpc>
                <a:spcPts val="4934"/>
              </a:lnSpc>
              <a:buFont typeface="Arial"/>
              <a:buChar char="•"/>
            </a:pPr>
            <a:r>
              <a:rPr lang="en-US" b="true" sz="20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The Language Code 1033 represnts English</a:t>
            </a:r>
            <a:r>
              <a:rPr lang="en-US" b="true" sz="20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 Language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787401" y="1237041"/>
            <a:ext cx="15544800" cy="8089144"/>
          </a:xfrm>
          <a:custGeom>
            <a:avLst/>
            <a:gdLst/>
            <a:ahLst/>
            <a:cxnLst/>
            <a:rect r="r" b="b" t="t" l="l"/>
            <a:pathLst>
              <a:path h="8089144" w="15544800">
                <a:moveTo>
                  <a:pt x="0" y="0"/>
                </a:moveTo>
                <a:lnTo>
                  <a:pt x="15544800" y="0"/>
                </a:lnTo>
                <a:lnTo>
                  <a:pt x="15544800" y="8089143"/>
                </a:lnTo>
                <a:lnTo>
                  <a:pt x="0" y="8089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576" t="-42611" r="-23354" b="-2305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431799"/>
            <a:ext cx="12134739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 spc="349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Steps to create Language Transformation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945" y="9596826"/>
            <a:ext cx="968649" cy="634405"/>
            <a:chOff x="0" y="0"/>
            <a:chExt cx="1291532" cy="845874"/>
          </a:xfrm>
        </p:grpSpPr>
        <p:sp>
          <p:nvSpPr>
            <p:cNvPr name="Freeform 3" id="3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4" b="-6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37135" y="9580243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2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875965" y="784596"/>
            <a:ext cx="15544800" cy="8107899"/>
          </a:xfrm>
          <a:custGeom>
            <a:avLst/>
            <a:gdLst/>
            <a:ahLst/>
            <a:cxnLst/>
            <a:rect r="r" b="b" t="t" l="l"/>
            <a:pathLst>
              <a:path h="8107899" w="15544800">
                <a:moveTo>
                  <a:pt x="0" y="0"/>
                </a:moveTo>
                <a:lnTo>
                  <a:pt x="15544800" y="0"/>
                </a:lnTo>
                <a:lnTo>
                  <a:pt x="15544800" y="8107899"/>
                </a:lnTo>
                <a:lnTo>
                  <a:pt x="0" y="8107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798" t="-39310" r="-11330" b="-2620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2945" y="2462450"/>
            <a:ext cx="6474190" cy="5304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8390" indent="-329195" lvl="1">
              <a:lnSpc>
                <a:spcPts val="4269"/>
              </a:lnSpc>
              <a:buFont typeface="Arial"/>
              <a:buChar char="•"/>
            </a:pPr>
            <a:r>
              <a:rPr lang="en-US" b="true" sz="304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The ProductLanguage is changed now to 1041</a:t>
            </a:r>
          </a:p>
          <a:p>
            <a:pPr algn="l">
              <a:lnSpc>
                <a:spcPts val="4269"/>
              </a:lnSpc>
            </a:pPr>
          </a:p>
          <a:p>
            <a:pPr algn="l" marL="658390" indent="-329195" lvl="1">
              <a:lnSpc>
                <a:spcPts val="4269"/>
              </a:lnSpc>
              <a:buFont typeface="Arial"/>
              <a:buChar char="•"/>
            </a:pPr>
            <a:r>
              <a:rPr lang="en-US" b="true" sz="304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The next step involves of  Generating the Tranformation</a:t>
            </a:r>
          </a:p>
          <a:p>
            <a:pPr algn="l">
              <a:lnSpc>
                <a:spcPts val="4269"/>
              </a:lnSpc>
            </a:pPr>
          </a:p>
          <a:p>
            <a:pPr algn="l" marL="658390" indent="-329195" lvl="1">
              <a:lnSpc>
                <a:spcPts val="4269"/>
              </a:lnSpc>
              <a:buFont typeface="Arial"/>
              <a:buChar char="•"/>
            </a:pPr>
            <a:r>
              <a:rPr lang="en-US" b="true" sz="304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When Clicked in Generate Transformation it Produces a .mst File which contains the Transformed Data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945" y="9596826"/>
            <a:ext cx="968649" cy="634405"/>
            <a:chOff x="0" y="0"/>
            <a:chExt cx="1291532" cy="845874"/>
          </a:xfrm>
        </p:grpSpPr>
        <p:sp>
          <p:nvSpPr>
            <p:cNvPr name="Freeform 3" id="3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4" b="-6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37135" y="9580243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2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65860" y="655796"/>
            <a:ext cx="15544800" cy="8065698"/>
          </a:xfrm>
          <a:custGeom>
            <a:avLst/>
            <a:gdLst/>
            <a:ahLst/>
            <a:cxnLst/>
            <a:rect r="r" b="b" t="t" l="l"/>
            <a:pathLst>
              <a:path h="8065698" w="15544800">
                <a:moveTo>
                  <a:pt x="0" y="0"/>
                </a:moveTo>
                <a:lnTo>
                  <a:pt x="15544800" y="0"/>
                </a:lnTo>
                <a:lnTo>
                  <a:pt x="15544800" y="8065698"/>
                </a:lnTo>
                <a:lnTo>
                  <a:pt x="0" y="806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415" t="-38996" r="-10377" b="-25776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945" y="9596826"/>
            <a:ext cx="968649" cy="634405"/>
            <a:chOff x="0" y="0"/>
            <a:chExt cx="1291532" cy="845874"/>
          </a:xfrm>
        </p:grpSpPr>
        <p:sp>
          <p:nvSpPr>
            <p:cNvPr name="Freeform 3" id="3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4" b="-6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37135" y="9580243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2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65860" y="655796"/>
            <a:ext cx="15544800" cy="7975866"/>
          </a:xfrm>
          <a:custGeom>
            <a:avLst/>
            <a:gdLst/>
            <a:ahLst/>
            <a:cxnLst/>
            <a:rect r="r" b="b" t="t" l="l"/>
            <a:pathLst>
              <a:path h="7975866" w="15544800">
                <a:moveTo>
                  <a:pt x="0" y="0"/>
                </a:moveTo>
                <a:lnTo>
                  <a:pt x="15544800" y="0"/>
                </a:lnTo>
                <a:lnTo>
                  <a:pt x="15544800" y="7975866"/>
                </a:lnTo>
                <a:lnTo>
                  <a:pt x="0" y="7975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256" t="-37284" r="-25130" b="-2885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945" y="9596826"/>
            <a:ext cx="968649" cy="634405"/>
            <a:chOff x="0" y="0"/>
            <a:chExt cx="1291532" cy="845874"/>
          </a:xfrm>
        </p:grpSpPr>
        <p:sp>
          <p:nvSpPr>
            <p:cNvPr name="Freeform 3" id="3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4" b="-6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37135" y="9580243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2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318588" y="839544"/>
            <a:ext cx="10969412" cy="7599162"/>
          </a:xfrm>
          <a:custGeom>
            <a:avLst/>
            <a:gdLst/>
            <a:ahLst/>
            <a:cxnLst/>
            <a:rect r="r" b="b" t="t" l="l"/>
            <a:pathLst>
              <a:path h="7599162" w="10969412">
                <a:moveTo>
                  <a:pt x="0" y="0"/>
                </a:moveTo>
                <a:lnTo>
                  <a:pt x="10969412" y="0"/>
                </a:lnTo>
                <a:lnTo>
                  <a:pt x="10969412" y="7599162"/>
                </a:lnTo>
                <a:lnTo>
                  <a:pt x="0" y="7599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12" t="-30167" r="-42853" b="-2570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47269" y="2764352"/>
            <a:ext cx="6571778" cy="692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6" indent="-215898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After committing the transform We have not got the Chrome.MST file which is saved in preferred location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7269" y="5105400"/>
            <a:ext cx="5584316" cy="1397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6" indent="-215898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As we see the MST file is generated and stored in the Location</a:t>
            </a:r>
          </a:p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          Downloads\ChromeMST</a:t>
            </a:r>
          </a:p>
          <a:p>
            <a:pPr algn="l" marL="0" indent="0" lvl="0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 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68632" y="1028700"/>
            <a:ext cx="15544800" cy="7998781"/>
          </a:xfrm>
          <a:custGeom>
            <a:avLst/>
            <a:gdLst/>
            <a:ahLst/>
            <a:cxnLst/>
            <a:rect r="r" b="b" t="t" l="l"/>
            <a:pathLst>
              <a:path h="7998781" w="15544800">
                <a:moveTo>
                  <a:pt x="0" y="0"/>
                </a:moveTo>
                <a:lnTo>
                  <a:pt x="15544800" y="0"/>
                </a:lnTo>
                <a:lnTo>
                  <a:pt x="15544800" y="7998781"/>
                </a:lnTo>
                <a:lnTo>
                  <a:pt x="0" y="7998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97" t="-38015" r="-26537" b="-3061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4796" y="2454295"/>
            <a:ext cx="5388107" cy="4388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4453" indent="-247227" lvl="1">
              <a:lnSpc>
                <a:spcPts val="3206"/>
              </a:lnSpc>
              <a:buFont typeface="Arial"/>
              <a:buChar char="•"/>
            </a:pPr>
            <a:r>
              <a:rPr lang="en-US" b="true" sz="2290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Now the Further steps involves of bundling the msi and mst package file</a:t>
            </a:r>
          </a:p>
          <a:p>
            <a:pPr algn="l">
              <a:lnSpc>
                <a:spcPts val="3206"/>
              </a:lnSpc>
            </a:pPr>
          </a:p>
          <a:p>
            <a:pPr algn="l" marL="494453" indent="-247227" lvl="1">
              <a:lnSpc>
                <a:spcPts val="3206"/>
              </a:lnSpc>
              <a:buFont typeface="Arial"/>
              <a:buChar char="•"/>
            </a:pPr>
            <a:r>
              <a:rPr lang="en-US" sz="229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Now open the </a:t>
            </a:r>
            <a:r>
              <a:rPr lang="en-US" b="true" sz="2290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chrome.msi</a:t>
            </a:r>
            <a:r>
              <a:rPr lang="en-US" sz="229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 to apply </a:t>
            </a:r>
            <a:r>
              <a:rPr lang="en-US" b="true" sz="2290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Transformation</a:t>
            </a:r>
            <a:r>
              <a:rPr lang="en-US" sz="229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 to it</a:t>
            </a:r>
          </a:p>
          <a:p>
            <a:pPr algn="l">
              <a:lnSpc>
                <a:spcPts val="3206"/>
              </a:lnSpc>
            </a:pPr>
            <a:r>
              <a:rPr lang="en-US" sz="2290" b="true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Navigate to the files &gt; Open File &gt; Choose the .msi package</a:t>
            </a:r>
            <a:r>
              <a:rPr lang="en-US" sz="229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 </a:t>
            </a:r>
          </a:p>
          <a:p>
            <a:pPr algn="l">
              <a:lnSpc>
                <a:spcPts val="3206"/>
              </a:lnSpc>
            </a:pPr>
          </a:p>
          <a:p>
            <a:pPr algn="l" marL="494453" indent="-247227" lvl="1">
              <a:lnSpc>
                <a:spcPts val="3206"/>
              </a:lnSpc>
              <a:buFont typeface="Arial"/>
              <a:buChar char="•"/>
            </a:pPr>
            <a:r>
              <a:rPr lang="en-US" sz="229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Navigate to the </a:t>
            </a:r>
            <a:r>
              <a:rPr lang="en-US" b="true" sz="2290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Transformation Menu &gt; APPLY TRANSFORM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2945" y="9596826"/>
            <a:ext cx="968649" cy="634405"/>
            <a:chOff x="0" y="0"/>
            <a:chExt cx="1291532" cy="845874"/>
          </a:xfrm>
        </p:grpSpPr>
        <p:sp>
          <p:nvSpPr>
            <p:cNvPr name="Freeform 5" id="5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4" b="-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637135" y="9580243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721419"/>
            <a:ext cx="3974324" cy="1099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6" indent="-226698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Choose the mst file which we created earlier named ChromeMST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254378" y="655796"/>
            <a:ext cx="11033622" cy="7184426"/>
          </a:xfrm>
          <a:custGeom>
            <a:avLst/>
            <a:gdLst/>
            <a:ahLst/>
            <a:cxnLst/>
            <a:rect r="r" b="b" t="t" l="l"/>
            <a:pathLst>
              <a:path h="7184426" w="11033622">
                <a:moveTo>
                  <a:pt x="0" y="0"/>
                </a:moveTo>
                <a:lnTo>
                  <a:pt x="11033622" y="0"/>
                </a:lnTo>
                <a:lnTo>
                  <a:pt x="11033622" y="7184426"/>
                </a:lnTo>
                <a:lnTo>
                  <a:pt x="0" y="7184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26" t="-37447" r="-59926" b="-3038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095875"/>
            <a:ext cx="4803159" cy="140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When the file is selected it is Opened the ORCA Bundles the files And Shows the Transformed status as shown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7206959"/>
            <a:ext cx="5559839" cy="1266527"/>
          </a:xfrm>
          <a:custGeom>
            <a:avLst/>
            <a:gdLst/>
            <a:ahLst/>
            <a:cxnLst/>
            <a:rect r="r" b="b" t="t" l="l"/>
            <a:pathLst>
              <a:path h="1266527" w="5559839">
                <a:moveTo>
                  <a:pt x="0" y="0"/>
                </a:moveTo>
                <a:lnTo>
                  <a:pt x="5559839" y="0"/>
                </a:lnTo>
                <a:lnTo>
                  <a:pt x="5559839" y="1266527"/>
                </a:lnTo>
                <a:lnTo>
                  <a:pt x="0" y="1266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318" t="-235181" r="-247677" b="-707393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2945" y="9596826"/>
            <a:ext cx="968649" cy="634405"/>
            <a:chOff x="0" y="0"/>
            <a:chExt cx="1291532" cy="845874"/>
          </a:xfrm>
        </p:grpSpPr>
        <p:sp>
          <p:nvSpPr>
            <p:cNvPr name="Freeform 7" id="7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4" b="-6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637135" y="9580243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945" y="9596826"/>
            <a:ext cx="968649" cy="634405"/>
            <a:chOff x="0" y="0"/>
            <a:chExt cx="1291532" cy="845874"/>
          </a:xfrm>
        </p:grpSpPr>
        <p:sp>
          <p:nvSpPr>
            <p:cNvPr name="Freeform 3" id="3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4" b="-6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37136" y="9580243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2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938016" y="4250819"/>
            <a:ext cx="6690313" cy="6690313"/>
          </a:xfrm>
          <a:custGeom>
            <a:avLst/>
            <a:gdLst/>
            <a:ahLst/>
            <a:cxnLst/>
            <a:rect r="r" b="b" t="t" l="l"/>
            <a:pathLst>
              <a:path h="6690313" w="6690313">
                <a:moveTo>
                  <a:pt x="0" y="0"/>
                </a:moveTo>
                <a:lnTo>
                  <a:pt x="6690313" y="0"/>
                </a:lnTo>
                <a:lnTo>
                  <a:pt x="6690313" y="6690313"/>
                </a:lnTo>
                <a:lnTo>
                  <a:pt x="0" y="6690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9613" y="317213"/>
            <a:ext cx="17157816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true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Create Language-Specific MST Transforms to Localize the Installer</a:t>
            </a:r>
          </a:p>
          <a:p>
            <a:pPr algn="ctr">
              <a:lnSpc>
                <a:spcPts val="575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14350" y="2151733"/>
            <a:ext cx="17773650" cy="3594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6"/>
              </a:lnSpc>
              <a:spcBef>
                <a:spcPct val="0"/>
              </a:spcBef>
            </a:pPr>
            <a:r>
              <a:rPr lang="en-US" b="true" sz="3397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Create Language-Specific MST Transforms to Localize the Installer</a:t>
            </a:r>
          </a:p>
          <a:p>
            <a:pPr algn="l">
              <a:lnSpc>
                <a:spcPts val="4756"/>
              </a:lnSpc>
              <a:spcBef>
                <a:spcPct val="0"/>
              </a:spcBef>
            </a:pPr>
            <a:r>
              <a:rPr lang="en-US" sz="3397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                     </a:t>
            </a:r>
          </a:p>
          <a:p>
            <a:pPr algn="l">
              <a:lnSpc>
                <a:spcPts val="4756"/>
              </a:lnSpc>
              <a:spcBef>
                <a:spcPct val="0"/>
              </a:spcBef>
            </a:pPr>
            <a:r>
              <a:rPr lang="en-US" sz="3397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                      In today's globalized software market, it is essential for applications to support multiple languages. This presentation focuses on creating language-specific MST transforms for localizing software installers, allowing developers to deploy a single MSI installer with different MST files based on the user's language preference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11565" y="1159874"/>
            <a:ext cx="15544800" cy="7967251"/>
          </a:xfrm>
          <a:custGeom>
            <a:avLst/>
            <a:gdLst/>
            <a:ahLst/>
            <a:cxnLst/>
            <a:rect r="r" b="b" t="t" l="l"/>
            <a:pathLst>
              <a:path h="7967251" w="15544800">
                <a:moveTo>
                  <a:pt x="0" y="0"/>
                </a:moveTo>
                <a:lnTo>
                  <a:pt x="15544800" y="0"/>
                </a:lnTo>
                <a:lnTo>
                  <a:pt x="15544800" y="7967252"/>
                </a:lnTo>
                <a:lnTo>
                  <a:pt x="0" y="7967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16" t="-37835" r="-24930" b="-2928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7120" y="2346963"/>
            <a:ext cx="5154985" cy="118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5" indent="-248288" lvl="1">
              <a:lnSpc>
                <a:spcPts val="3220"/>
              </a:lnSpc>
              <a:buFont typeface="Arial"/>
              <a:buChar char="•"/>
            </a:pPr>
            <a:r>
              <a:rPr lang="en-US" b="true" sz="23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once Transformed the file is now ready to be saved as Transformation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7120" y="4717809"/>
            <a:ext cx="6464445" cy="277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can now see the  ProductLanguage is changed as of 1033 to 1041</a:t>
            </a:r>
          </a:p>
          <a:p>
            <a:pPr algn="l" marL="474975" indent="-237487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Now once we know the </a:t>
            </a:r>
            <a:r>
              <a:rPr lang="en-US" b="true" sz="21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ProductLanguage</a:t>
            </a:r>
            <a:r>
              <a:rPr lang="en-US" sz="21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 is Changed</a:t>
            </a:r>
          </a:p>
          <a:p>
            <a:pPr algn="l" marL="474975" indent="-237487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We now head towards Saving the file </a:t>
            </a:r>
          </a:p>
          <a:p>
            <a:pPr algn="l" marL="474975" indent="-237487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Hit the </a:t>
            </a:r>
            <a:r>
              <a:rPr lang="en-US" b="true" sz="21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SAVE TRANSFORMED AS </a:t>
            </a:r>
            <a:r>
              <a:rPr lang="en-US" sz="21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button from </a:t>
            </a:r>
            <a:r>
              <a:rPr lang="en-US" b="true" sz="21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File Menu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2945" y="9596826"/>
            <a:ext cx="968649" cy="634405"/>
            <a:chOff x="0" y="0"/>
            <a:chExt cx="1291532" cy="845874"/>
          </a:xfrm>
        </p:grpSpPr>
        <p:sp>
          <p:nvSpPr>
            <p:cNvPr name="Freeform 6" id="6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4" b="-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637135" y="9580243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8398" y="1454411"/>
            <a:ext cx="5924771" cy="5975208"/>
          </a:xfrm>
          <a:custGeom>
            <a:avLst/>
            <a:gdLst/>
            <a:ahLst/>
            <a:cxnLst/>
            <a:rect r="r" b="b" t="t" l="l"/>
            <a:pathLst>
              <a:path h="5975208" w="5924771">
                <a:moveTo>
                  <a:pt x="0" y="0"/>
                </a:moveTo>
                <a:lnTo>
                  <a:pt x="5924771" y="0"/>
                </a:lnTo>
                <a:lnTo>
                  <a:pt x="5924771" y="5975208"/>
                </a:lnTo>
                <a:lnTo>
                  <a:pt x="0" y="5975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57" t="-54877" r="-320723" b="-12429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31968" y="720196"/>
            <a:ext cx="13947097" cy="7186039"/>
          </a:xfrm>
          <a:custGeom>
            <a:avLst/>
            <a:gdLst/>
            <a:ahLst/>
            <a:cxnLst/>
            <a:rect r="r" b="b" t="t" l="l"/>
            <a:pathLst>
              <a:path h="7186039" w="13947097">
                <a:moveTo>
                  <a:pt x="0" y="0"/>
                </a:moveTo>
                <a:lnTo>
                  <a:pt x="13947098" y="0"/>
                </a:lnTo>
                <a:lnTo>
                  <a:pt x="13947098" y="7186039"/>
                </a:lnTo>
                <a:lnTo>
                  <a:pt x="0" y="7186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279" t="-31917" r="-27008" b="-3340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55981" y="8305141"/>
            <a:ext cx="15544800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Save the Transformed package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2945" y="9596826"/>
            <a:ext cx="968649" cy="634405"/>
            <a:chOff x="0" y="0"/>
            <a:chExt cx="1291532" cy="845874"/>
          </a:xfrm>
        </p:grpSpPr>
        <p:sp>
          <p:nvSpPr>
            <p:cNvPr name="Freeform 6" id="6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4" b="-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637135" y="9580243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5328" y="971550"/>
            <a:ext cx="15544800" cy="652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5"/>
              </a:lnSpc>
            </a:pPr>
            <a:r>
              <a:rPr lang="en-US" sz="3203" b="true">
                <a:solidFill>
                  <a:srgbClr val="0187C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Test Installation</a:t>
            </a:r>
          </a:p>
          <a:p>
            <a:pPr algn="l">
              <a:lnSpc>
                <a:spcPts val="4485"/>
              </a:lnSpc>
            </a:pPr>
          </a:p>
          <a:p>
            <a:pPr algn="l">
              <a:lnSpc>
                <a:spcPts val="3785"/>
              </a:lnSpc>
            </a:pPr>
            <a:r>
              <a:rPr lang="en-US" sz="270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 msiexec to Apply MST During Installation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The msiexec command-line tool is used to run MSI installations on Windows. You use it to apply your MST file during the installation like this: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bash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CopyEdit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msiexec /i Chrome.msi TRANSFORMS=ChromeTransformed.mst</a:t>
            </a:r>
          </a:p>
          <a:p>
            <a:pPr algn="l">
              <a:lnSpc>
                <a:spcPts val="5739"/>
              </a:lnSpc>
            </a:pP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On successful Transformation of the file we have got the Language Transformed Application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2945" y="9596826"/>
            <a:ext cx="968649" cy="634405"/>
            <a:chOff x="0" y="0"/>
            <a:chExt cx="1291532" cy="845874"/>
          </a:xfrm>
        </p:grpSpPr>
        <p:sp>
          <p:nvSpPr>
            <p:cNvPr name="Freeform 4" id="4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4" b="-6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637135" y="9580243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5860" y="589121"/>
            <a:ext cx="15544800" cy="613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true">
                <a:solidFill>
                  <a:srgbClr val="0187CC"/>
                </a:solidFill>
                <a:latin typeface="Aptos Bold"/>
                <a:ea typeface="Aptos Bold"/>
                <a:cs typeface="Aptos Bold"/>
                <a:sym typeface="Aptos Bold"/>
              </a:rPr>
              <a:t>Results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620358" y="1793524"/>
            <a:ext cx="6929323" cy="7284673"/>
          </a:xfrm>
          <a:custGeom>
            <a:avLst/>
            <a:gdLst/>
            <a:ahLst/>
            <a:cxnLst/>
            <a:rect r="r" b="b" t="t" l="l"/>
            <a:pathLst>
              <a:path h="7284673" w="6929323">
                <a:moveTo>
                  <a:pt x="0" y="0"/>
                </a:moveTo>
                <a:lnTo>
                  <a:pt x="6929323" y="0"/>
                </a:lnTo>
                <a:lnTo>
                  <a:pt x="6929323" y="7284673"/>
                </a:lnTo>
                <a:lnTo>
                  <a:pt x="0" y="7284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846" t="-63052" r="-103846" b="-19874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945" y="9596826"/>
            <a:ext cx="968649" cy="634405"/>
            <a:chOff x="0" y="0"/>
            <a:chExt cx="1291532" cy="845874"/>
          </a:xfrm>
        </p:grpSpPr>
        <p:sp>
          <p:nvSpPr>
            <p:cNvPr name="Freeform 5" id="5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4" b="-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637135" y="9580243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74531"/>
          </a:xfrm>
          <a:custGeom>
            <a:avLst/>
            <a:gdLst/>
            <a:ahLst/>
            <a:cxnLst/>
            <a:rect r="r" b="b" t="t" l="l"/>
            <a:pathLst>
              <a:path h="10274531" w="18288000">
                <a:moveTo>
                  <a:pt x="0" y="0"/>
                </a:moveTo>
                <a:lnTo>
                  <a:pt x="18288000" y="0"/>
                </a:lnTo>
                <a:lnTo>
                  <a:pt x="18288000" y="10274531"/>
                </a:lnTo>
                <a:lnTo>
                  <a:pt x="0" y="10274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21893" y="3653960"/>
            <a:ext cx="12644213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12500">
                <a:solidFill>
                  <a:srgbClr val="FFFFFF"/>
                </a:solidFill>
                <a:latin typeface="Helveticish"/>
                <a:ea typeface="Helveticish"/>
                <a:cs typeface="Helveticish"/>
                <a:sym typeface="Helveticish"/>
              </a:rPr>
              <a:t>Thank You!!!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2945" y="9596826"/>
            <a:ext cx="968649" cy="634405"/>
            <a:chOff x="0" y="0"/>
            <a:chExt cx="1291532" cy="845874"/>
          </a:xfrm>
        </p:grpSpPr>
        <p:sp>
          <p:nvSpPr>
            <p:cNvPr name="Freeform 5" id="5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4" b="-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637135" y="9580243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945" y="9596826"/>
            <a:ext cx="968649" cy="634405"/>
            <a:chOff x="0" y="0"/>
            <a:chExt cx="1291532" cy="845874"/>
          </a:xfrm>
        </p:grpSpPr>
        <p:sp>
          <p:nvSpPr>
            <p:cNvPr name="Freeform 3" id="3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4" b="-6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37136" y="9580243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2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09613" y="317213"/>
            <a:ext cx="17157816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true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Project Requirements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54572" y="1922145"/>
            <a:ext cx="15576128" cy="7004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System Requirements: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Windows OS (Windows 10 or later recommended).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Admin privileges (for installing and editing installers).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Disk space to store MSI/MST files.</a:t>
            </a:r>
          </a:p>
          <a:p>
            <a:pPr algn="l">
              <a:lnSpc>
                <a:spcPts val="5040"/>
              </a:lnSpc>
            </a:pP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Functional Requirements: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Analyze the original MSI package.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Identify localizable strings (dialogs, error messages, labels, etc.).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Create MST files for each target language (e.g., French, Spanish, German).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Apply MST files during installation to reflect the appropriate language.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744530" y="1116398"/>
            <a:ext cx="741858" cy="633951"/>
          </a:xfrm>
          <a:custGeom>
            <a:avLst/>
            <a:gdLst/>
            <a:ahLst/>
            <a:cxnLst/>
            <a:rect r="r" b="b" t="t" l="l"/>
            <a:pathLst>
              <a:path h="633951" w="741858">
                <a:moveTo>
                  <a:pt x="0" y="0"/>
                </a:moveTo>
                <a:lnTo>
                  <a:pt x="741858" y="0"/>
                </a:lnTo>
                <a:lnTo>
                  <a:pt x="741858" y="633952"/>
                </a:lnTo>
                <a:lnTo>
                  <a:pt x="0" y="6339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32068" y="582605"/>
            <a:ext cx="3074689" cy="357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6"/>
              </a:lnSpc>
              <a:spcBef>
                <a:spcPct val="0"/>
              </a:spcBef>
            </a:pPr>
            <a:r>
              <a:rPr lang="en-US" b="true" sz="2083" spc="208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Install Developer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60013" y="1997083"/>
            <a:ext cx="2674288" cy="326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3"/>
              </a:lnSpc>
              <a:spcBef>
                <a:spcPct val="0"/>
              </a:spcBef>
            </a:pPr>
            <a:r>
              <a:rPr lang="en-US" b="true" sz="1902" spc="19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Create Base File msi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0804" y="3371358"/>
            <a:ext cx="3623262" cy="387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0"/>
              </a:lnSpc>
              <a:spcBef>
                <a:spcPct val="0"/>
              </a:spcBef>
            </a:pPr>
            <a:r>
              <a:rPr lang="en-US" b="true" sz="2264" spc="22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Identify Localize String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5623" y="4806354"/>
            <a:ext cx="4680898" cy="387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0"/>
              </a:lnSpc>
              <a:spcBef>
                <a:spcPct val="0"/>
              </a:spcBef>
            </a:pPr>
            <a:r>
              <a:rPr lang="en-US" b="true" sz="2264" spc="22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Create Language Specific MST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5400000">
            <a:off x="2826228" y="2498116"/>
            <a:ext cx="741858" cy="633951"/>
          </a:xfrm>
          <a:custGeom>
            <a:avLst/>
            <a:gdLst/>
            <a:ahLst/>
            <a:cxnLst/>
            <a:rect r="r" b="b" t="t" l="l"/>
            <a:pathLst>
              <a:path h="633951" w="741858">
                <a:moveTo>
                  <a:pt x="0" y="0"/>
                </a:moveTo>
                <a:lnTo>
                  <a:pt x="741858" y="0"/>
                </a:lnTo>
                <a:lnTo>
                  <a:pt x="741858" y="633951"/>
                </a:lnTo>
                <a:lnTo>
                  <a:pt x="0" y="633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2826228" y="3933111"/>
            <a:ext cx="741858" cy="633951"/>
          </a:xfrm>
          <a:custGeom>
            <a:avLst/>
            <a:gdLst/>
            <a:ahLst/>
            <a:cxnLst/>
            <a:rect r="r" b="b" t="t" l="l"/>
            <a:pathLst>
              <a:path h="633951" w="741858">
                <a:moveTo>
                  <a:pt x="0" y="0"/>
                </a:moveTo>
                <a:lnTo>
                  <a:pt x="741858" y="0"/>
                </a:lnTo>
                <a:lnTo>
                  <a:pt x="741858" y="633951"/>
                </a:lnTo>
                <a:lnTo>
                  <a:pt x="0" y="633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47299" y="6068164"/>
            <a:ext cx="2659459" cy="387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0"/>
              </a:lnSpc>
              <a:spcBef>
                <a:spcPct val="0"/>
              </a:spcBef>
            </a:pPr>
            <a:r>
              <a:rPr lang="en-US" b="true" sz="2264" spc="22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Apply Mst to MSI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5400000">
            <a:off x="2826228" y="5337597"/>
            <a:ext cx="741858" cy="633951"/>
          </a:xfrm>
          <a:custGeom>
            <a:avLst/>
            <a:gdLst/>
            <a:ahLst/>
            <a:cxnLst/>
            <a:rect r="r" b="b" t="t" l="l"/>
            <a:pathLst>
              <a:path h="633951" w="741858">
                <a:moveTo>
                  <a:pt x="0" y="0"/>
                </a:moveTo>
                <a:lnTo>
                  <a:pt x="741858" y="0"/>
                </a:lnTo>
                <a:lnTo>
                  <a:pt x="741858" y="633952"/>
                </a:lnTo>
                <a:lnTo>
                  <a:pt x="0" y="6339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66509" y="7356479"/>
            <a:ext cx="3421037" cy="387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0"/>
              </a:lnSpc>
              <a:spcBef>
                <a:spcPct val="0"/>
              </a:spcBef>
            </a:pPr>
            <a:r>
              <a:rPr lang="en-US" b="true" sz="2264" spc="22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Test Localize Installer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5400000">
            <a:off x="2826228" y="6595404"/>
            <a:ext cx="741858" cy="633951"/>
          </a:xfrm>
          <a:custGeom>
            <a:avLst/>
            <a:gdLst/>
            <a:ahLst/>
            <a:cxnLst/>
            <a:rect r="r" b="b" t="t" l="l"/>
            <a:pathLst>
              <a:path h="633951" w="741858">
                <a:moveTo>
                  <a:pt x="0" y="0"/>
                </a:moveTo>
                <a:lnTo>
                  <a:pt x="741858" y="0"/>
                </a:lnTo>
                <a:lnTo>
                  <a:pt x="741858" y="633951"/>
                </a:lnTo>
                <a:lnTo>
                  <a:pt x="0" y="633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2898167" y="7918232"/>
            <a:ext cx="741858" cy="633951"/>
          </a:xfrm>
          <a:custGeom>
            <a:avLst/>
            <a:gdLst/>
            <a:ahLst/>
            <a:cxnLst/>
            <a:rect r="r" b="b" t="t" l="l"/>
            <a:pathLst>
              <a:path h="633951" w="741858">
                <a:moveTo>
                  <a:pt x="0" y="0"/>
                </a:moveTo>
                <a:lnTo>
                  <a:pt x="741858" y="0"/>
                </a:lnTo>
                <a:lnTo>
                  <a:pt x="741858" y="633951"/>
                </a:lnTo>
                <a:lnTo>
                  <a:pt x="0" y="633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73460" y="8679307"/>
            <a:ext cx="4047395" cy="387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0"/>
              </a:lnSpc>
              <a:spcBef>
                <a:spcPct val="0"/>
              </a:spcBef>
            </a:pPr>
            <a:r>
              <a:rPr lang="en-US" b="true" sz="2264" spc="22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Deploy Localized Installer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6974838" y="-118563"/>
            <a:ext cx="10284462" cy="10284462"/>
          </a:xfrm>
          <a:custGeom>
            <a:avLst/>
            <a:gdLst/>
            <a:ahLst/>
            <a:cxnLst/>
            <a:rect r="r" b="b" t="t" l="l"/>
            <a:pathLst>
              <a:path h="10284462" w="10284462">
                <a:moveTo>
                  <a:pt x="0" y="0"/>
                </a:moveTo>
                <a:lnTo>
                  <a:pt x="10284462" y="0"/>
                </a:lnTo>
                <a:lnTo>
                  <a:pt x="10284462" y="10284462"/>
                </a:lnTo>
                <a:lnTo>
                  <a:pt x="0" y="10284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76974" y="9447807"/>
            <a:ext cx="968649" cy="634405"/>
            <a:chOff x="0" y="0"/>
            <a:chExt cx="1291532" cy="845874"/>
          </a:xfrm>
        </p:grpSpPr>
        <p:sp>
          <p:nvSpPr>
            <p:cNvPr name="Freeform 17" id="17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4" b="-6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6637135" y="9580243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945" y="9596826"/>
            <a:ext cx="968649" cy="634405"/>
            <a:chOff x="0" y="0"/>
            <a:chExt cx="1291532" cy="845874"/>
          </a:xfrm>
        </p:grpSpPr>
        <p:sp>
          <p:nvSpPr>
            <p:cNvPr name="Freeform 3" id="3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4" b="-6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37136" y="9580243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2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76995" y="6931524"/>
            <a:ext cx="16253705" cy="695792"/>
          </a:xfrm>
          <a:custGeom>
            <a:avLst/>
            <a:gdLst/>
            <a:ahLst/>
            <a:cxnLst/>
            <a:rect r="r" b="b" t="t" l="l"/>
            <a:pathLst>
              <a:path h="695792" w="16253705">
                <a:moveTo>
                  <a:pt x="0" y="0"/>
                </a:moveTo>
                <a:lnTo>
                  <a:pt x="16253705" y="0"/>
                </a:lnTo>
                <a:lnTo>
                  <a:pt x="16253705" y="695792"/>
                </a:lnTo>
                <a:lnTo>
                  <a:pt x="0" y="6957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311" t="-1724476" r="-90588" b="-286067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9613" y="317213"/>
            <a:ext cx="17157816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true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Introduction to Tools</a:t>
            </a:r>
          </a:p>
          <a:p>
            <a:pPr algn="ctr">
              <a:lnSpc>
                <a:spcPts val="575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90760" y="2036349"/>
            <a:ext cx="14082540" cy="4628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b="true" sz="3073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Introduction to Tools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</a:p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3073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1. </a:t>
            </a:r>
            <a:r>
              <a:rPr lang="en-US" b="true" sz="3073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Orca (Microsoft):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3073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          Orca.exe: A Windows Installer package editor provided in the Windows SDK.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3073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           Used to view, edit, and generate MST files.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3073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           Allows table-level manipulation of MSI packages.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</a:p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3073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2. </a:t>
            </a:r>
            <a:r>
              <a:rPr lang="en-US" b="true" sz="3073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 .msi Package File: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  <a:r>
              <a:rPr lang="en-US" sz="3073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           .msi file which is to be transformed for Language Transformation.</a:t>
            </a:r>
          </a:p>
          <a:p>
            <a:pPr algn="l">
              <a:lnSpc>
                <a:spcPts val="368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79935" y="3314354"/>
            <a:ext cx="3994367" cy="4114800"/>
          </a:xfrm>
          <a:custGeom>
            <a:avLst/>
            <a:gdLst/>
            <a:ahLst/>
            <a:cxnLst/>
            <a:rect r="r" b="b" t="t" l="l"/>
            <a:pathLst>
              <a:path h="4114800" w="3994367">
                <a:moveTo>
                  <a:pt x="0" y="0"/>
                </a:moveTo>
                <a:lnTo>
                  <a:pt x="3994367" y="0"/>
                </a:lnTo>
                <a:lnTo>
                  <a:pt x="39943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59760" y="666750"/>
            <a:ext cx="13163550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b="true" sz="4800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Steps to Create MST Transforms for Localization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2237" y="2889742"/>
            <a:ext cx="526619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Install the required tools for localization.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04477" y="3933885"/>
            <a:ext cx="310171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Ensure you download and install Orca from Microsoft as part of the Windows SDK.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48045" y="4614922"/>
            <a:ext cx="4324127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Launch Orca to access its features.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63213" y="5143500"/>
            <a:ext cx="329379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After installation, open Orca to begin creating MST transforms.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91201" y="6789882"/>
            <a:ext cx="3524613" cy="639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"/>
              </a:lnSpc>
              <a:spcBef>
                <a:spcPct val="0"/>
              </a:spcBef>
            </a:pPr>
            <a:r>
              <a:rPr lang="en-US" b="true" sz="2087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Understand the Orca dashboard and menu options.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43296" y="7575184"/>
            <a:ext cx="2820424" cy="93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7"/>
              </a:lnSpc>
              <a:spcBef>
                <a:spcPct val="0"/>
              </a:spcBef>
            </a:pPr>
            <a:r>
              <a:rPr lang="en-US" sz="2072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Familiarize yourself with the menu bar for efficient navigation.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2945" y="9596826"/>
            <a:ext cx="968649" cy="634405"/>
            <a:chOff x="0" y="0"/>
            <a:chExt cx="1291532" cy="845874"/>
          </a:xfrm>
        </p:grpSpPr>
        <p:sp>
          <p:nvSpPr>
            <p:cNvPr name="Freeform 11" id="11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4" b="-6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637135" y="9580243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7324" y="2583095"/>
            <a:ext cx="7852313" cy="4896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009" indent="-31300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0187CC"/>
                </a:solidFill>
                <a:latin typeface="Aptos Bold"/>
                <a:ea typeface="Aptos Bold"/>
                <a:cs typeface="Aptos Bold"/>
                <a:sym typeface="Aptos Bold"/>
              </a:rPr>
              <a:t>This is the basic Dashboard of ORCA</a:t>
            </a:r>
          </a:p>
          <a:p>
            <a:pPr algn="l">
              <a:lnSpc>
                <a:spcPts val="3219"/>
              </a:lnSpc>
            </a:pPr>
          </a:p>
          <a:p>
            <a:pPr algn="l">
              <a:lnSpc>
                <a:spcPts val="3219"/>
              </a:lnSpc>
            </a:pPr>
          </a:p>
          <a:p>
            <a:pPr algn="l">
              <a:lnSpc>
                <a:spcPts val="3219"/>
              </a:lnSpc>
            </a:pPr>
          </a:p>
          <a:p>
            <a:pPr algn="l" marL="496472" indent="-248236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Orca is a Microsoft tool used to view and edit Windows Installer (.msi) files. It's part of the Windows SDK.</a:t>
            </a:r>
          </a:p>
          <a:p>
            <a:pPr algn="l">
              <a:lnSpc>
                <a:spcPts val="3219"/>
              </a:lnSpc>
            </a:pPr>
          </a:p>
          <a:p>
            <a:pPr algn="l">
              <a:lnSpc>
                <a:spcPts val="3219"/>
              </a:lnSpc>
            </a:pPr>
          </a:p>
          <a:p>
            <a:pPr algn="l">
              <a:lnSpc>
                <a:spcPts val="3219"/>
              </a:lnSpc>
            </a:pPr>
          </a:p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Menu Bar</a:t>
            </a:r>
            <a:r>
              <a:rPr lang="en-US" sz="22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:</a:t>
            </a:r>
          </a:p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 Contains the standard menus:</a:t>
            </a:r>
          </a:p>
          <a:p>
            <a:pPr algn="l" marL="496472" indent="-248236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File  &gt; Edit &gt;  Tables &gt; Transform &gt; Tools &gt; View  &gt; Help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258505" y="1612340"/>
            <a:ext cx="9582600" cy="7508365"/>
          </a:xfrm>
          <a:custGeom>
            <a:avLst/>
            <a:gdLst/>
            <a:ahLst/>
            <a:cxnLst/>
            <a:rect r="r" b="b" t="t" l="l"/>
            <a:pathLst>
              <a:path h="7508365" w="9582600">
                <a:moveTo>
                  <a:pt x="0" y="0"/>
                </a:moveTo>
                <a:lnTo>
                  <a:pt x="9582600" y="0"/>
                </a:lnTo>
                <a:lnTo>
                  <a:pt x="9582600" y="7508365"/>
                </a:lnTo>
                <a:lnTo>
                  <a:pt x="0" y="75083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011" t="-37838" r="-77665" b="-28614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945" y="9596826"/>
            <a:ext cx="968649" cy="634405"/>
            <a:chOff x="0" y="0"/>
            <a:chExt cx="1291532" cy="845874"/>
          </a:xfrm>
        </p:grpSpPr>
        <p:sp>
          <p:nvSpPr>
            <p:cNvPr name="Freeform 5" id="5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4" b="-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637135" y="9580243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57158" y="1354186"/>
            <a:ext cx="15544800" cy="7578628"/>
          </a:xfrm>
          <a:custGeom>
            <a:avLst/>
            <a:gdLst/>
            <a:ahLst/>
            <a:cxnLst/>
            <a:rect r="r" b="b" t="t" l="l"/>
            <a:pathLst>
              <a:path h="7578628" w="15544800">
                <a:moveTo>
                  <a:pt x="0" y="0"/>
                </a:moveTo>
                <a:lnTo>
                  <a:pt x="15544800" y="0"/>
                </a:lnTo>
                <a:lnTo>
                  <a:pt x="15544800" y="7578628"/>
                </a:lnTo>
                <a:lnTo>
                  <a:pt x="0" y="7578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958" t="-24822" r="-7202" b="-317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70320" y="5183173"/>
            <a:ext cx="4890153" cy="4075127"/>
          </a:xfrm>
          <a:custGeom>
            <a:avLst/>
            <a:gdLst/>
            <a:ahLst/>
            <a:cxnLst/>
            <a:rect r="r" b="b" t="t" l="l"/>
            <a:pathLst>
              <a:path h="4075127" w="4890153">
                <a:moveTo>
                  <a:pt x="0" y="0"/>
                </a:moveTo>
                <a:lnTo>
                  <a:pt x="4890153" y="0"/>
                </a:lnTo>
                <a:lnTo>
                  <a:pt x="4890153" y="4075127"/>
                </a:lnTo>
                <a:lnTo>
                  <a:pt x="0" y="407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4683" t="-67395" r="-300816" b="-20422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65860" y="598646"/>
            <a:ext cx="15544800" cy="514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5"/>
              </a:lnSpc>
            </a:pPr>
            <a:r>
              <a:rPr lang="en-US" sz="3003" b="true">
                <a:solidFill>
                  <a:srgbClr val="0187C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 a New Transform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3862" y="2001081"/>
            <a:ext cx="15106551" cy="974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7661" indent="-188830" lvl="1">
              <a:lnSpc>
                <a:spcPts val="2448"/>
              </a:lnSpc>
              <a:buFont typeface="Arial"/>
              <a:buChar char="•"/>
            </a:pPr>
            <a:r>
              <a:rPr lang="en-US" b="true" sz="174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 to Transform &gt; New Transform.</a:t>
            </a:r>
          </a:p>
          <a:p>
            <a:pPr algn="l">
              <a:lnSpc>
                <a:spcPts val="3008"/>
              </a:lnSpc>
            </a:pPr>
          </a:p>
          <a:p>
            <a:pPr algn="l" marL="377661" indent="-188830" lvl="1">
              <a:lnSpc>
                <a:spcPts val="2448"/>
              </a:lnSpc>
              <a:buFont typeface="Arial"/>
              <a:buChar char="•"/>
            </a:pPr>
            <a:r>
              <a:rPr lang="en-US" b="true" sz="174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begins tracking the changes you make.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3862" y="3644481"/>
            <a:ext cx="15544800" cy="1044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6" indent="-215898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After Clicking on the </a:t>
            </a:r>
            <a:r>
              <a:rPr lang="en-US" b="true" sz="19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NEW TRANSFORM </a:t>
            </a:r>
            <a:r>
              <a:rPr lang="en-US" sz="19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from the </a:t>
            </a:r>
            <a:r>
              <a:rPr lang="en-US" b="true" sz="19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TRANSFORM</a:t>
            </a:r>
          </a:p>
          <a:p>
            <a:pPr algn="l">
              <a:lnSpc>
                <a:spcPts val="2799"/>
              </a:lnSpc>
            </a:pPr>
          </a:p>
          <a:p>
            <a:pPr algn="l" marL="431796" indent="-215898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We need to load the .</a:t>
            </a:r>
            <a:r>
              <a:rPr lang="en-US" b="true" sz="19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msi</a:t>
            </a:r>
            <a:r>
              <a:rPr lang="en-US" sz="1999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 package to </a:t>
            </a:r>
            <a:r>
              <a:rPr lang="en-US" b="true" sz="19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Transform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2945" y="9596826"/>
            <a:ext cx="968649" cy="634405"/>
            <a:chOff x="0" y="0"/>
            <a:chExt cx="1291532" cy="845874"/>
          </a:xfrm>
        </p:grpSpPr>
        <p:sp>
          <p:nvSpPr>
            <p:cNvPr name="Freeform 8" id="8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4" b="-6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637135" y="9580243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5860" y="598646"/>
            <a:ext cx="155448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187C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Load the msi Package in ORCA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57464" y="1905690"/>
            <a:ext cx="15544800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7" indent="-194308" lvl="1">
              <a:lnSpc>
                <a:spcPts val="2519"/>
              </a:lnSpc>
              <a:buFont typeface="Arial"/>
              <a:buChar char="•"/>
            </a:pPr>
            <a:r>
              <a:rPr lang="en-US" b="true" sz="1799">
                <a:solidFill>
                  <a:srgbClr val="000000"/>
                </a:solidFill>
                <a:latin typeface="Aptos Bold"/>
                <a:ea typeface="Aptos Bold"/>
                <a:cs typeface="Aptos Bold"/>
                <a:sym typeface="Aptos Bold"/>
              </a:rPr>
              <a:t>From the Orca File Menu load the MSI package file into ORCA for Transformation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045741" y="2339474"/>
            <a:ext cx="13785038" cy="6918826"/>
          </a:xfrm>
          <a:custGeom>
            <a:avLst/>
            <a:gdLst/>
            <a:ahLst/>
            <a:cxnLst/>
            <a:rect r="r" b="b" t="t" l="l"/>
            <a:pathLst>
              <a:path h="6918826" w="13785038">
                <a:moveTo>
                  <a:pt x="0" y="0"/>
                </a:moveTo>
                <a:lnTo>
                  <a:pt x="13785038" y="0"/>
                </a:lnTo>
                <a:lnTo>
                  <a:pt x="13785038" y="6918826"/>
                </a:lnTo>
                <a:lnTo>
                  <a:pt x="0" y="691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076" t="-24016" r="-8015" b="-29262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2945" y="9596826"/>
            <a:ext cx="968649" cy="634405"/>
            <a:chOff x="0" y="0"/>
            <a:chExt cx="1291532" cy="845874"/>
          </a:xfrm>
        </p:grpSpPr>
        <p:sp>
          <p:nvSpPr>
            <p:cNvPr name="Freeform 6" id="6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4" b="-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637135" y="9580243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2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DAGqoBmeOX4</dc:identifier>
  <dcterms:modified xsi:type="dcterms:W3CDTF">2011-08-01T06:04:30Z</dcterms:modified>
  <cp:revision>1</cp:revision>
  <dc:title>Capstone Project 2.0</dc:title>
</cp:coreProperties>
</file>